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3" r:id="rId5"/>
    <p:sldId id="265" r:id="rId6"/>
    <p:sldId id="258" r:id="rId7"/>
    <p:sldId id="259" r:id="rId8"/>
    <p:sldId id="261" r:id="rId9"/>
    <p:sldId id="260" r:id="rId10"/>
    <p:sldId id="262" r:id="rId11"/>
    <p:sldId id="264" r:id="rId12"/>
    <p:sldId id="268" r:id="rId13"/>
    <p:sldId id="267" r:id="rId14"/>
    <p:sldId id="273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50"/>
  </p:normalViewPr>
  <p:slideViewPr>
    <p:cSldViewPr snapToGrid="0">
      <p:cViewPr varScale="1">
        <p:scale>
          <a:sx n="120" d="100"/>
          <a:sy n="120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43C41-EADD-4751-81BE-06A3D341B59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8B7AAEF-5CD5-4828-AA83-75F5DA51B6EC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Identifying critical needs and collaborating with the expertise to tackle complex challenges.</a:t>
          </a:r>
        </a:p>
      </dgm:t>
    </dgm:pt>
    <dgm:pt modelId="{2F54CCBB-6D46-45A9-8E6F-EA4482A17DCE}" type="parTrans" cxnId="{83735D6A-F7BE-4002-AE79-6009A497D449}">
      <dgm:prSet/>
      <dgm:spPr/>
      <dgm:t>
        <a:bodyPr/>
        <a:lstStyle/>
        <a:p>
          <a:endParaRPr lang="en-IN"/>
        </a:p>
      </dgm:t>
    </dgm:pt>
    <dgm:pt modelId="{ECAAFC5C-DEAE-4C6B-9157-D19DA7962F5D}" type="sibTrans" cxnId="{83735D6A-F7BE-4002-AE79-6009A497D449}">
      <dgm:prSet/>
      <dgm:spPr/>
      <dgm:t>
        <a:bodyPr/>
        <a:lstStyle/>
        <a:p>
          <a:endParaRPr lang="en-IN"/>
        </a:p>
      </dgm:t>
    </dgm:pt>
    <dgm:pt modelId="{5FFABA91-ACEF-4B4D-9F97-E0A82B0CB81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Multi-disciplinary collaboration &amp; implementing user-centric design principles. </a:t>
          </a:r>
        </a:p>
      </dgm:t>
    </dgm:pt>
    <dgm:pt modelId="{FDAC72C4-9EE3-4E33-9F9E-D045779F5A90}" type="parTrans" cxnId="{F52C35BC-1AB6-439A-88A5-FF42BFF9CF02}">
      <dgm:prSet/>
      <dgm:spPr/>
      <dgm:t>
        <a:bodyPr/>
        <a:lstStyle/>
        <a:p>
          <a:endParaRPr lang="en-IN"/>
        </a:p>
      </dgm:t>
    </dgm:pt>
    <dgm:pt modelId="{F7898CE7-0398-479E-8500-A25C0B6C9385}" type="sibTrans" cxnId="{F52C35BC-1AB6-439A-88A5-FF42BFF9CF02}">
      <dgm:prSet/>
      <dgm:spPr/>
      <dgm:t>
        <a:bodyPr/>
        <a:lstStyle/>
        <a:p>
          <a:endParaRPr lang="en-IN"/>
        </a:p>
      </dgm:t>
    </dgm:pt>
    <dgm:pt modelId="{43B8D2D2-B4B1-4E31-98C1-BB70DEE26821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Strengthening stakeholder management.</a:t>
          </a:r>
        </a:p>
      </dgm:t>
    </dgm:pt>
    <dgm:pt modelId="{BB25CC86-2DC1-4089-BC9F-8708B9DADCB8}" type="parTrans" cxnId="{6ABC87B4-8C9A-4803-A298-D0081335EF8E}">
      <dgm:prSet/>
      <dgm:spPr/>
      <dgm:t>
        <a:bodyPr/>
        <a:lstStyle/>
        <a:p>
          <a:endParaRPr lang="en-IN"/>
        </a:p>
      </dgm:t>
    </dgm:pt>
    <dgm:pt modelId="{C6BC64A9-FDB2-45F4-90FE-785431C7C87D}" type="sibTrans" cxnId="{6ABC87B4-8C9A-4803-A298-D0081335EF8E}">
      <dgm:prSet/>
      <dgm:spPr/>
      <dgm:t>
        <a:bodyPr/>
        <a:lstStyle/>
        <a:p>
          <a:endParaRPr lang="en-IN"/>
        </a:p>
      </dgm:t>
    </dgm:pt>
    <dgm:pt modelId="{32C45294-290E-4898-8249-42DAC5ED4047}" type="pres">
      <dgm:prSet presAssocID="{AF743C41-EADD-4751-81BE-06A3D341B599}" presName="linear" presStyleCnt="0">
        <dgm:presLayoutVars>
          <dgm:dir/>
          <dgm:animLvl val="lvl"/>
          <dgm:resizeHandles val="exact"/>
        </dgm:presLayoutVars>
      </dgm:prSet>
      <dgm:spPr/>
    </dgm:pt>
    <dgm:pt modelId="{10A1C78C-9585-42F4-9557-8D36C9651FC0}" type="pres">
      <dgm:prSet presAssocID="{88B7AAEF-5CD5-4828-AA83-75F5DA51B6EC}" presName="parentLin" presStyleCnt="0"/>
      <dgm:spPr/>
    </dgm:pt>
    <dgm:pt modelId="{3B22BFA7-DFFE-4C1D-9187-B0DFFB3470EA}" type="pres">
      <dgm:prSet presAssocID="{88B7AAEF-5CD5-4828-AA83-75F5DA51B6EC}" presName="parentLeftMargin" presStyleLbl="node1" presStyleIdx="0" presStyleCnt="3"/>
      <dgm:spPr/>
    </dgm:pt>
    <dgm:pt modelId="{2EBAFBEA-B3AF-467C-A52F-34BDA1ACACE4}" type="pres">
      <dgm:prSet presAssocID="{88B7AAEF-5CD5-4828-AA83-75F5DA51B6EC}" presName="parentText" presStyleLbl="node1" presStyleIdx="0" presStyleCnt="3" custScaleX="109003">
        <dgm:presLayoutVars>
          <dgm:chMax val="0"/>
          <dgm:bulletEnabled val="1"/>
        </dgm:presLayoutVars>
      </dgm:prSet>
      <dgm:spPr/>
    </dgm:pt>
    <dgm:pt modelId="{66C10E43-6DDF-42CC-811B-0F71BF056049}" type="pres">
      <dgm:prSet presAssocID="{88B7AAEF-5CD5-4828-AA83-75F5DA51B6EC}" presName="negativeSpace" presStyleCnt="0"/>
      <dgm:spPr/>
    </dgm:pt>
    <dgm:pt modelId="{EEFAF824-2045-4337-AF2E-FD94DEC3127E}" type="pres">
      <dgm:prSet presAssocID="{88B7AAEF-5CD5-4828-AA83-75F5DA51B6EC}" presName="childText" presStyleLbl="conFgAcc1" presStyleIdx="0" presStyleCnt="3" custLinFactNeighborX="1106" custLinFactNeighborY="21953">
        <dgm:presLayoutVars>
          <dgm:bulletEnabled val="1"/>
        </dgm:presLayoutVars>
      </dgm:prSet>
      <dgm:spPr/>
    </dgm:pt>
    <dgm:pt modelId="{CA0C469D-58B2-48DA-862A-024A4B843C8F}" type="pres">
      <dgm:prSet presAssocID="{ECAAFC5C-DEAE-4C6B-9157-D19DA7962F5D}" presName="spaceBetweenRectangles" presStyleCnt="0"/>
      <dgm:spPr/>
    </dgm:pt>
    <dgm:pt modelId="{7E26A0BB-8D3A-43B7-81C4-9BC548A42BB2}" type="pres">
      <dgm:prSet presAssocID="{5FFABA91-ACEF-4B4D-9F97-E0A82B0CB810}" presName="parentLin" presStyleCnt="0"/>
      <dgm:spPr/>
    </dgm:pt>
    <dgm:pt modelId="{24F4E5F5-D2BD-4D02-BEF7-AC2EA343BB2A}" type="pres">
      <dgm:prSet presAssocID="{5FFABA91-ACEF-4B4D-9F97-E0A82B0CB810}" presName="parentLeftMargin" presStyleLbl="node1" presStyleIdx="0" presStyleCnt="3"/>
      <dgm:spPr/>
    </dgm:pt>
    <dgm:pt modelId="{55E5A576-7C78-49A8-A511-B9BAFDC0E6F4}" type="pres">
      <dgm:prSet presAssocID="{5FFABA91-ACEF-4B4D-9F97-E0A82B0CB810}" presName="parentText" presStyleLbl="node1" presStyleIdx="1" presStyleCnt="3" custScaleX="104895" custLinFactNeighborX="28749" custLinFactNeighborY="12048">
        <dgm:presLayoutVars>
          <dgm:chMax val="0"/>
          <dgm:bulletEnabled val="1"/>
        </dgm:presLayoutVars>
      </dgm:prSet>
      <dgm:spPr/>
    </dgm:pt>
    <dgm:pt modelId="{17DA5CE3-9BBD-4717-8763-C19312EAE525}" type="pres">
      <dgm:prSet presAssocID="{5FFABA91-ACEF-4B4D-9F97-E0A82B0CB810}" presName="negativeSpace" presStyleCnt="0"/>
      <dgm:spPr/>
    </dgm:pt>
    <dgm:pt modelId="{141FDF04-66CC-4CF6-AE4B-596D5B3D8427}" type="pres">
      <dgm:prSet presAssocID="{5FFABA91-ACEF-4B4D-9F97-E0A82B0CB810}" presName="childText" presStyleLbl="conFgAcc1" presStyleIdx="1" presStyleCnt="3">
        <dgm:presLayoutVars>
          <dgm:bulletEnabled val="1"/>
        </dgm:presLayoutVars>
      </dgm:prSet>
      <dgm:spPr/>
    </dgm:pt>
    <dgm:pt modelId="{A4158073-7054-4C10-8AE9-5544036C1B28}" type="pres">
      <dgm:prSet presAssocID="{F7898CE7-0398-479E-8500-A25C0B6C9385}" presName="spaceBetweenRectangles" presStyleCnt="0"/>
      <dgm:spPr/>
    </dgm:pt>
    <dgm:pt modelId="{AFFDB5FA-BB58-4DA6-A73E-C50631092510}" type="pres">
      <dgm:prSet presAssocID="{43B8D2D2-B4B1-4E31-98C1-BB70DEE26821}" presName="parentLin" presStyleCnt="0"/>
      <dgm:spPr/>
    </dgm:pt>
    <dgm:pt modelId="{65DCB6DE-7EE2-4CCA-9AEF-34FEADAAD764}" type="pres">
      <dgm:prSet presAssocID="{43B8D2D2-B4B1-4E31-98C1-BB70DEE26821}" presName="parentLeftMargin" presStyleLbl="node1" presStyleIdx="1" presStyleCnt="3"/>
      <dgm:spPr/>
    </dgm:pt>
    <dgm:pt modelId="{FBD6BBAA-F619-4E57-B0B8-0EA0A0F58A15}" type="pres">
      <dgm:prSet presAssocID="{43B8D2D2-B4B1-4E31-98C1-BB70DEE26821}" presName="parentText" presStyleLbl="node1" presStyleIdx="2" presStyleCnt="3" custScaleX="110407">
        <dgm:presLayoutVars>
          <dgm:chMax val="0"/>
          <dgm:bulletEnabled val="1"/>
        </dgm:presLayoutVars>
      </dgm:prSet>
      <dgm:spPr/>
    </dgm:pt>
    <dgm:pt modelId="{6338699D-4FE5-486E-9888-1F83A5A9FD1E}" type="pres">
      <dgm:prSet presAssocID="{43B8D2D2-B4B1-4E31-98C1-BB70DEE26821}" presName="negativeSpace" presStyleCnt="0"/>
      <dgm:spPr/>
    </dgm:pt>
    <dgm:pt modelId="{AF55858E-3C48-4727-976E-DBEC55496098}" type="pres">
      <dgm:prSet presAssocID="{43B8D2D2-B4B1-4E31-98C1-BB70DEE2682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154743-44EF-4146-B2F3-2F286A1FF6FA}" type="presOf" srcId="{AF743C41-EADD-4751-81BE-06A3D341B599}" destId="{32C45294-290E-4898-8249-42DAC5ED4047}" srcOrd="0" destOrd="0" presId="urn:microsoft.com/office/officeart/2005/8/layout/list1"/>
    <dgm:cxn modelId="{2017D560-B6A3-4BBA-8F40-33F56091EA4F}" type="presOf" srcId="{5FFABA91-ACEF-4B4D-9F97-E0A82B0CB810}" destId="{24F4E5F5-D2BD-4D02-BEF7-AC2EA343BB2A}" srcOrd="0" destOrd="0" presId="urn:microsoft.com/office/officeart/2005/8/layout/list1"/>
    <dgm:cxn modelId="{DD61B969-3F59-4212-88C7-84782D20E5C7}" type="presOf" srcId="{88B7AAEF-5CD5-4828-AA83-75F5DA51B6EC}" destId="{3B22BFA7-DFFE-4C1D-9187-B0DFFB3470EA}" srcOrd="0" destOrd="0" presId="urn:microsoft.com/office/officeart/2005/8/layout/list1"/>
    <dgm:cxn modelId="{83735D6A-F7BE-4002-AE79-6009A497D449}" srcId="{AF743C41-EADD-4751-81BE-06A3D341B599}" destId="{88B7AAEF-5CD5-4828-AA83-75F5DA51B6EC}" srcOrd="0" destOrd="0" parTransId="{2F54CCBB-6D46-45A9-8E6F-EA4482A17DCE}" sibTransId="{ECAAFC5C-DEAE-4C6B-9157-D19DA7962F5D}"/>
    <dgm:cxn modelId="{B311D580-07FB-4EA9-BD70-C098140EF154}" type="presOf" srcId="{43B8D2D2-B4B1-4E31-98C1-BB70DEE26821}" destId="{FBD6BBAA-F619-4E57-B0B8-0EA0A0F58A15}" srcOrd="1" destOrd="0" presId="urn:microsoft.com/office/officeart/2005/8/layout/list1"/>
    <dgm:cxn modelId="{45BC6C85-5EBC-411E-B45F-18E41BA2723E}" type="presOf" srcId="{5FFABA91-ACEF-4B4D-9F97-E0A82B0CB810}" destId="{55E5A576-7C78-49A8-A511-B9BAFDC0E6F4}" srcOrd="1" destOrd="0" presId="urn:microsoft.com/office/officeart/2005/8/layout/list1"/>
    <dgm:cxn modelId="{6ABC87B4-8C9A-4803-A298-D0081335EF8E}" srcId="{AF743C41-EADD-4751-81BE-06A3D341B599}" destId="{43B8D2D2-B4B1-4E31-98C1-BB70DEE26821}" srcOrd="2" destOrd="0" parTransId="{BB25CC86-2DC1-4089-BC9F-8708B9DADCB8}" sibTransId="{C6BC64A9-FDB2-45F4-90FE-785431C7C87D}"/>
    <dgm:cxn modelId="{F52C35BC-1AB6-439A-88A5-FF42BFF9CF02}" srcId="{AF743C41-EADD-4751-81BE-06A3D341B599}" destId="{5FFABA91-ACEF-4B4D-9F97-E0A82B0CB810}" srcOrd="1" destOrd="0" parTransId="{FDAC72C4-9EE3-4E33-9F9E-D045779F5A90}" sibTransId="{F7898CE7-0398-479E-8500-A25C0B6C9385}"/>
    <dgm:cxn modelId="{60D611E7-A7C3-4AB7-97AE-8CCBBDD23A2A}" type="presOf" srcId="{88B7AAEF-5CD5-4828-AA83-75F5DA51B6EC}" destId="{2EBAFBEA-B3AF-467C-A52F-34BDA1ACACE4}" srcOrd="1" destOrd="0" presId="urn:microsoft.com/office/officeart/2005/8/layout/list1"/>
    <dgm:cxn modelId="{029359F6-A5DD-4C0A-BD80-DBBC7DEBF51E}" type="presOf" srcId="{43B8D2D2-B4B1-4E31-98C1-BB70DEE26821}" destId="{65DCB6DE-7EE2-4CCA-9AEF-34FEADAAD764}" srcOrd="0" destOrd="0" presId="urn:microsoft.com/office/officeart/2005/8/layout/list1"/>
    <dgm:cxn modelId="{37A98393-6BEB-4596-B2A7-34A7DD824141}" type="presParOf" srcId="{32C45294-290E-4898-8249-42DAC5ED4047}" destId="{10A1C78C-9585-42F4-9557-8D36C9651FC0}" srcOrd="0" destOrd="0" presId="urn:microsoft.com/office/officeart/2005/8/layout/list1"/>
    <dgm:cxn modelId="{89B919A9-BD43-4AFD-8222-66D7F9DEE30E}" type="presParOf" srcId="{10A1C78C-9585-42F4-9557-8D36C9651FC0}" destId="{3B22BFA7-DFFE-4C1D-9187-B0DFFB3470EA}" srcOrd="0" destOrd="0" presId="urn:microsoft.com/office/officeart/2005/8/layout/list1"/>
    <dgm:cxn modelId="{6921C828-F935-4C84-BA35-FAF401820AED}" type="presParOf" srcId="{10A1C78C-9585-42F4-9557-8D36C9651FC0}" destId="{2EBAFBEA-B3AF-467C-A52F-34BDA1ACACE4}" srcOrd="1" destOrd="0" presId="urn:microsoft.com/office/officeart/2005/8/layout/list1"/>
    <dgm:cxn modelId="{D0F79A68-FC70-4F3E-AF15-7A148FFE1282}" type="presParOf" srcId="{32C45294-290E-4898-8249-42DAC5ED4047}" destId="{66C10E43-6DDF-42CC-811B-0F71BF056049}" srcOrd="1" destOrd="0" presId="urn:microsoft.com/office/officeart/2005/8/layout/list1"/>
    <dgm:cxn modelId="{D6F3B4E1-783D-4461-A920-FDEECA85FEDC}" type="presParOf" srcId="{32C45294-290E-4898-8249-42DAC5ED4047}" destId="{EEFAF824-2045-4337-AF2E-FD94DEC3127E}" srcOrd="2" destOrd="0" presId="urn:microsoft.com/office/officeart/2005/8/layout/list1"/>
    <dgm:cxn modelId="{55BD0A45-F212-41D8-A229-8CC6C7B80CFC}" type="presParOf" srcId="{32C45294-290E-4898-8249-42DAC5ED4047}" destId="{CA0C469D-58B2-48DA-862A-024A4B843C8F}" srcOrd="3" destOrd="0" presId="urn:microsoft.com/office/officeart/2005/8/layout/list1"/>
    <dgm:cxn modelId="{58E71209-D93C-4FAD-B669-C25DF1F95812}" type="presParOf" srcId="{32C45294-290E-4898-8249-42DAC5ED4047}" destId="{7E26A0BB-8D3A-43B7-81C4-9BC548A42BB2}" srcOrd="4" destOrd="0" presId="urn:microsoft.com/office/officeart/2005/8/layout/list1"/>
    <dgm:cxn modelId="{261FA010-02FE-41AC-B4CE-BB77B5C553F2}" type="presParOf" srcId="{7E26A0BB-8D3A-43B7-81C4-9BC548A42BB2}" destId="{24F4E5F5-D2BD-4D02-BEF7-AC2EA343BB2A}" srcOrd="0" destOrd="0" presId="urn:microsoft.com/office/officeart/2005/8/layout/list1"/>
    <dgm:cxn modelId="{66E749F7-1DA7-44E1-B61B-FE8418756E42}" type="presParOf" srcId="{7E26A0BB-8D3A-43B7-81C4-9BC548A42BB2}" destId="{55E5A576-7C78-49A8-A511-B9BAFDC0E6F4}" srcOrd="1" destOrd="0" presId="urn:microsoft.com/office/officeart/2005/8/layout/list1"/>
    <dgm:cxn modelId="{1B1654D9-1E84-4C94-81AB-792084E951FD}" type="presParOf" srcId="{32C45294-290E-4898-8249-42DAC5ED4047}" destId="{17DA5CE3-9BBD-4717-8763-C19312EAE525}" srcOrd="5" destOrd="0" presId="urn:microsoft.com/office/officeart/2005/8/layout/list1"/>
    <dgm:cxn modelId="{2FEBEFA5-9D39-4CE3-BC90-A6AD6E2C2B18}" type="presParOf" srcId="{32C45294-290E-4898-8249-42DAC5ED4047}" destId="{141FDF04-66CC-4CF6-AE4B-596D5B3D8427}" srcOrd="6" destOrd="0" presId="urn:microsoft.com/office/officeart/2005/8/layout/list1"/>
    <dgm:cxn modelId="{9386B09C-45E0-436B-AC90-C63C9A01EE7A}" type="presParOf" srcId="{32C45294-290E-4898-8249-42DAC5ED4047}" destId="{A4158073-7054-4C10-8AE9-5544036C1B28}" srcOrd="7" destOrd="0" presId="urn:microsoft.com/office/officeart/2005/8/layout/list1"/>
    <dgm:cxn modelId="{7B5B9A3D-CCEA-4DAD-8C1D-59094CEE72FB}" type="presParOf" srcId="{32C45294-290E-4898-8249-42DAC5ED4047}" destId="{AFFDB5FA-BB58-4DA6-A73E-C50631092510}" srcOrd="8" destOrd="0" presId="urn:microsoft.com/office/officeart/2005/8/layout/list1"/>
    <dgm:cxn modelId="{D7852968-8052-4C1A-988F-F1CE5B2BE3D1}" type="presParOf" srcId="{AFFDB5FA-BB58-4DA6-A73E-C50631092510}" destId="{65DCB6DE-7EE2-4CCA-9AEF-34FEADAAD764}" srcOrd="0" destOrd="0" presId="urn:microsoft.com/office/officeart/2005/8/layout/list1"/>
    <dgm:cxn modelId="{FA0D0E4E-23F7-4841-B5AE-60DC4680208B}" type="presParOf" srcId="{AFFDB5FA-BB58-4DA6-A73E-C50631092510}" destId="{FBD6BBAA-F619-4E57-B0B8-0EA0A0F58A15}" srcOrd="1" destOrd="0" presId="urn:microsoft.com/office/officeart/2005/8/layout/list1"/>
    <dgm:cxn modelId="{AC22ED79-1879-4045-B05B-2367901A2B99}" type="presParOf" srcId="{32C45294-290E-4898-8249-42DAC5ED4047}" destId="{6338699D-4FE5-486E-9888-1F83A5A9FD1E}" srcOrd="9" destOrd="0" presId="urn:microsoft.com/office/officeart/2005/8/layout/list1"/>
    <dgm:cxn modelId="{A1654557-3B61-477F-B856-552CDBD9912F}" type="presParOf" srcId="{32C45294-290E-4898-8249-42DAC5ED4047}" destId="{AF55858E-3C48-4727-976E-DBEC5549609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AF824-2045-4337-AF2E-FD94DEC3127E}">
      <dsp:nvSpPr>
        <dsp:cNvPr id="0" name=""/>
        <dsp:cNvSpPr/>
      </dsp:nvSpPr>
      <dsp:spPr>
        <a:xfrm>
          <a:off x="0" y="440561"/>
          <a:ext cx="929163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AFBEA-B3AF-467C-A52F-34BDA1ACACE4}">
      <dsp:nvSpPr>
        <dsp:cNvPr id="0" name=""/>
        <dsp:cNvSpPr/>
      </dsp:nvSpPr>
      <dsp:spPr>
        <a:xfrm>
          <a:off x="464581" y="25978"/>
          <a:ext cx="7089714" cy="767520"/>
        </a:xfrm>
        <a:prstGeom prst="round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841" tIns="0" rIns="24584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Identifying critical needs and collaborating with the expertise to tackle complex challenges.</a:t>
          </a:r>
        </a:p>
      </dsp:txBody>
      <dsp:txXfrm>
        <a:off x="502048" y="63445"/>
        <a:ext cx="7014780" cy="692586"/>
      </dsp:txXfrm>
    </dsp:sp>
    <dsp:sp modelId="{141FDF04-66CC-4CF6-AE4B-596D5B3D8427}">
      <dsp:nvSpPr>
        <dsp:cNvPr id="0" name=""/>
        <dsp:cNvSpPr/>
      </dsp:nvSpPr>
      <dsp:spPr>
        <a:xfrm>
          <a:off x="0" y="1589098"/>
          <a:ext cx="929163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5A576-7C78-49A8-A511-B9BAFDC0E6F4}">
      <dsp:nvSpPr>
        <dsp:cNvPr id="0" name=""/>
        <dsp:cNvSpPr/>
      </dsp:nvSpPr>
      <dsp:spPr>
        <a:xfrm>
          <a:off x="598144" y="1297809"/>
          <a:ext cx="6822524" cy="767520"/>
        </a:xfrm>
        <a:prstGeom prst="round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841" tIns="0" rIns="24584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Multi-disciplinary collaboration &amp; implementing user-centric design principles. </a:t>
          </a:r>
        </a:p>
      </dsp:txBody>
      <dsp:txXfrm>
        <a:off x="635611" y="1335276"/>
        <a:ext cx="6747590" cy="692586"/>
      </dsp:txXfrm>
    </dsp:sp>
    <dsp:sp modelId="{AF55858E-3C48-4727-976E-DBEC55496098}">
      <dsp:nvSpPr>
        <dsp:cNvPr id="0" name=""/>
        <dsp:cNvSpPr/>
      </dsp:nvSpPr>
      <dsp:spPr>
        <a:xfrm>
          <a:off x="0" y="2768459"/>
          <a:ext cx="929163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6BBAA-F619-4E57-B0B8-0EA0A0F58A15}">
      <dsp:nvSpPr>
        <dsp:cNvPr id="0" name=""/>
        <dsp:cNvSpPr/>
      </dsp:nvSpPr>
      <dsp:spPr>
        <a:xfrm>
          <a:off x="464581" y="2384699"/>
          <a:ext cx="7181033" cy="767520"/>
        </a:xfrm>
        <a:prstGeom prst="round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841" tIns="0" rIns="24584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Strengthening stakeholder management.</a:t>
          </a:r>
        </a:p>
      </dsp:txBody>
      <dsp:txXfrm>
        <a:off x="502048" y="2422166"/>
        <a:ext cx="7106099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10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2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11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59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81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136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65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5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15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07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36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EBF82-C787-4E60-853E-E81E7798922F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8FE3C4F-5065-4298-9E2E-6456688A56DC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13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A0C2-E53E-06C1-8A1B-B7C16CD86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255" y="989774"/>
            <a:ext cx="11157594" cy="20462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EpiTech: Developing Epilepsy Care with Implantable device</a:t>
            </a:r>
            <a:endParaRPr lang="en-IN" sz="36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952BF-8AE4-0BDC-7751-0E8DEB660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0970" y="3821987"/>
            <a:ext cx="3708971" cy="1880170"/>
          </a:xfrm>
        </p:spPr>
        <p:txBody>
          <a:bodyPr>
            <a:no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GROUP-2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MARIAM KHAN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FNU SAHRASH FATIMA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LIKHITHA KANTIPUDI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VENU MADHAV PENTALA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VEERA VENKATA SATYAVATHI SURAPUREDDY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D2F48-B457-EA2D-B65F-B33C49B5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29" y="3155848"/>
            <a:ext cx="2952657" cy="2712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E9B84-3DB9-28F3-3980-126A7F87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651" y="20380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070213-6023-6B6A-4762-82E6B6FD4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9236" y="462337"/>
            <a:ext cx="5434278" cy="5293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A10D-7BE1-4C90-0C62-CC514276E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" y="3955550"/>
            <a:ext cx="2845179" cy="1896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D8EEA-F981-8EDF-ADEE-DC77FE3E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744" y="2115039"/>
            <a:ext cx="2930980" cy="159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82A51-B30D-9253-B4C7-BE3A25580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4" y="50821"/>
            <a:ext cx="28289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8B4881-1473-8124-C12A-D1FF8C8E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9574" y="-5918165"/>
            <a:ext cx="540757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Picture 2" descr="A white sign with black text&#10;&#10;Description automatically generated">
            <a:extLst>
              <a:ext uri="{FF2B5EF4-FFF2-40B4-BE49-F238E27FC236}">
                <a16:creationId xmlns:a16="http://schemas.microsoft.com/office/drawing/2014/main" id="{F7375E98-39D9-C5BA-5934-0A2FDF09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3842535" cy="11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79A882-7A2F-D17E-8406-C3B7365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02" y="0"/>
            <a:ext cx="7615646" cy="67809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4DD2C2-ABD9-15FF-11DD-5767B1C8D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0343"/>
            <a:ext cx="3842535" cy="55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71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A02D5-E6D0-73D9-F5A6-1F0782C5F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7019" y="399183"/>
            <a:ext cx="4134098" cy="2268928"/>
          </a:xfrm>
          <a:prstGeom prst="rect">
            <a:avLst/>
          </a:prstGeom>
        </p:spPr>
      </p:pic>
      <p:pic>
        <p:nvPicPr>
          <p:cNvPr id="3074" name="Picture 2" descr="A group of people with gears and light bulbs&#10;&#10;Description automatically generated">
            <a:extLst>
              <a:ext uri="{FF2B5EF4-FFF2-40B4-BE49-F238E27FC236}">
                <a16:creationId xmlns:a16="http://schemas.microsoft.com/office/drawing/2014/main" id="{1A6496D9-4F1C-0E69-539D-F40C6E84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2" y="139170"/>
            <a:ext cx="3080415" cy="109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8BD0A3-481D-1273-F664-49D0D10F6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341" y="1372509"/>
            <a:ext cx="5010407" cy="647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BDBDD-06FA-0517-8EBE-E402F756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070" y="4329067"/>
            <a:ext cx="5010407" cy="64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8FA28D-0BCE-5E98-A0F2-2CA1C3F43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22" y="1696376"/>
            <a:ext cx="6340390" cy="459140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6F9535-56E1-AE10-28FC-FE3425276740}"/>
              </a:ext>
            </a:extLst>
          </p:cNvPr>
          <p:cNvCxnSpPr>
            <a:cxnSpLocks/>
          </p:cNvCxnSpPr>
          <p:nvPr/>
        </p:nvCxnSpPr>
        <p:spPr>
          <a:xfrm>
            <a:off x="7631383" y="1696375"/>
            <a:ext cx="5912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456D30-EBA2-3F0B-5519-15EBA00F607B}"/>
              </a:ext>
            </a:extLst>
          </p:cNvPr>
          <p:cNvCxnSpPr/>
          <p:nvPr/>
        </p:nvCxnSpPr>
        <p:spPr>
          <a:xfrm flipH="1">
            <a:off x="6298058" y="4664467"/>
            <a:ext cx="51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07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CE931D-8FBC-88E8-8D2A-09DFAA30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20" y="488826"/>
            <a:ext cx="5010407" cy="64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31D22-62EC-AE8E-FA15-8D617D3C5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29" y="134816"/>
            <a:ext cx="4414463" cy="2003487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8560633-12FC-00C3-D819-15604DBDC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874325"/>
              </p:ext>
            </p:extLst>
          </p:nvPr>
        </p:nvGraphicFramePr>
        <p:xfrm>
          <a:off x="1001708" y="2708468"/>
          <a:ext cx="9291638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133C5D-F0B3-DFDA-D0F1-7C160A43BDEA}"/>
              </a:ext>
            </a:extLst>
          </p:cNvPr>
          <p:cNvSpPr txBox="1"/>
          <p:nvPr/>
        </p:nvSpPr>
        <p:spPr>
          <a:xfrm>
            <a:off x="380144" y="2041034"/>
            <a:ext cx="6102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for future projects: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827196-264D-FFED-9132-4E5814C0B1D5}"/>
              </a:ext>
            </a:extLst>
          </p:cNvPr>
          <p:cNvCxnSpPr/>
          <p:nvPr/>
        </p:nvCxnSpPr>
        <p:spPr>
          <a:xfrm>
            <a:off x="5907640" y="812692"/>
            <a:ext cx="57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1686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pact - Durham University Business School">
            <a:extLst>
              <a:ext uri="{FF2B5EF4-FFF2-40B4-BE49-F238E27FC236}">
                <a16:creationId xmlns:a16="http://schemas.microsoft.com/office/drawing/2014/main" id="{A2EC0E6E-21C4-96F9-9630-FECAC92F20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0" y="822623"/>
            <a:ext cx="2668991" cy="5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2A788FF-FADC-0011-9D40-22E4A734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0" y="2301839"/>
            <a:ext cx="2668991" cy="2876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B6F3DC-1E4E-24DB-357F-5F8453894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86" y="2301416"/>
            <a:ext cx="3149884" cy="314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43013-0E27-6BE6-B72C-D5D207C81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457" y="2301416"/>
            <a:ext cx="3286029" cy="31498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B61987-2FC1-17D2-04B1-9A57DCDDED25}"/>
              </a:ext>
            </a:extLst>
          </p:cNvPr>
          <p:cNvCxnSpPr/>
          <p:nvPr/>
        </p:nvCxnSpPr>
        <p:spPr>
          <a:xfrm>
            <a:off x="3544585" y="3801438"/>
            <a:ext cx="70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B3B5CB-C680-6A5C-5A06-29DE02EFC762}"/>
              </a:ext>
            </a:extLst>
          </p:cNvPr>
          <p:cNvCxnSpPr/>
          <p:nvPr/>
        </p:nvCxnSpPr>
        <p:spPr>
          <a:xfrm>
            <a:off x="7674795" y="3835261"/>
            <a:ext cx="688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441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249132-A3F5-4170-4C28-863B521F8FCA}"/>
              </a:ext>
            </a:extLst>
          </p:cNvPr>
          <p:cNvSpPr/>
          <p:nvPr/>
        </p:nvSpPr>
        <p:spPr>
          <a:xfrm>
            <a:off x="4524798" y="2318454"/>
            <a:ext cx="2751106" cy="9356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EpiTech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4E4153-56C8-34DF-8B95-A3F1DC767DD4}"/>
              </a:ext>
            </a:extLst>
          </p:cNvPr>
          <p:cNvSpPr/>
          <p:nvPr/>
        </p:nvSpPr>
        <p:spPr>
          <a:xfrm>
            <a:off x="4689571" y="3949334"/>
            <a:ext cx="2910936" cy="210833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mitigation strategies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AA7437-76B0-D868-DE0C-583F6581E5CE}"/>
              </a:ext>
            </a:extLst>
          </p:cNvPr>
          <p:cNvSpPr/>
          <p:nvPr/>
        </p:nvSpPr>
        <p:spPr>
          <a:xfrm>
            <a:off x="9207144" y="2033573"/>
            <a:ext cx="2623586" cy="13769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deliverables for EpiTech Development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8E7011-1FE8-CA92-73D6-3F5AD670B6E3}"/>
              </a:ext>
            </a:extLst>
          </p:cNvPr>
          <p:cNvSpPr/>
          <p:nvPr/>
        </p:nvSpPr>
        <p:spPr>
          <a:xfrm>
            <a:off x="8263431" y="3979806"/>
            <a:ext cx="3555807" cy="19850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WBS: Initiation &amp; Planning, Product Design, Prototype building, Analysis and report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ABD9DE-A148-8DF1-1BD8-F1E4CB14D0D6}"/>
              </a:ext>
            </a:extLst>
          </p:cNvPr>
          <p:cNvSpPr/>
          <p:nvPr/>
        </p:nvSpPr>
        <p:spPr>
          <a:xfrm>
            <a:off x="7898458" y="240396"/>
            <a:ext cx="3123313" cy="12605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Scope Boundary for EpiTech Development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9A4811-C1AC-56AA-5513-22D620E3BE05}"/>
              </a:ext>
            </a:extLst>
          </p:cNvPr>
          <p:cNvSpPr/>
          <p:nvPr/>
        </p:nvSpPr>
        <p:spPr>
          <a:xfrm>
            <a:off x="572507" y="125325"/>
            <a:ext cx="2774670" cy="1490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Real-Time Detection and Long-Term Safety</a:t>
            </a:r>
          </a:p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F0D3CE-C352-5D6B-F396-ED9365A008BE}"/>
              </a:ext>
            </a:extLst>
          </p:cNvPr>
          <p:cNvSpPr/>
          <p:nvPr/>
        </p:nvSpPr>
        <p:spPr>
          <a:xfrm>
            <a:off x="520833" y="2033573"/>
            <a:ext cx="2603205" cy="13954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Milestones: Validation, Approval, and Demonstration</a:t>
            </a:r>
          </a:p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3BC53E-FE17-DDE6-8117-E100FD329208}"/>
              </a:ext>
            </a:extLst>
          </p:cNvPr>
          <p:cNvSpPr/>
          <p:nvPr/>
        </p:nvSpPr>
        <p:spPr>
          <a:xfrm>
            <a:off x="1123524" y="3836305"/>
            <a:ext cx="3176672" cy="21285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Critical Project Pillars: Resource, Budget, Time, Quality Testing, Stakeholder management</a:t>
            </a:r>
          </a:p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AA9BFA-1BD5-2247-66B5-6452126C3AD5}"/>
              </a:ext>
            </a:extLst>
          </p:cNvPr>
          <p:cNvCxnSpPr>
            <a:cxnSpLocks/>
          </p:cNvCxnSpPr>
          <p:nvPr/>
        </p:nvCxnSpPr>
        <p:spPr>
          <a:xfrm flipH="1" flipV="1">
            <a:off x="6049487" y="3261127"/>
            <a:ext cx="141427" cy="751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E32F13-894E-3336-FE8F-C729218EC433}"/>
              </a:ext>
            </a:extLst>
          </p:cNvPr>
          <p:cNvCxnSpPr>
            <a:cxnSpLocks/>
          </p:cNvCxnSpPr>
          <p:nvPr/>
        </p:nvCxnSpPr>
        <p:spPr>
          <a:xfrm flipH="1">
            <a:off x="7289005" y="2566375"/>
            <a:ext cx="1873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9E207F-E9CB-C140-E64E-CF17DB8E234C}"/>
              </a:ext>
            </a:extLst>
          </p:cNvPr>
          <p:cNvCxnSpPr>
            <a:cxnSpLocks/>
          </p:cNvCxnSpPr>
          <p:nvPr/>
        </p:nvCxnSpPr>
        <p:spPr>
          <a:xfrm flipH="1">
            <a:off x="6096000" y="870652"/>
            <a:ext cx="1998107" cy="144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7A2E8C-B5B5-374F-EC97-20D3A9C89FC2}"/>
              </a:ext>
            </a:extLst>
          </p:cNvPr>
          <p:cNvCxnSpPr>
            <a:cxnSpLocks/>
          </p:cNvCxnSpPr>
          <p:nvPr/>
        </p:nvCxnSpPr>
        <p:spPr>
          <a:xfrm flipV="1">
            <a:off x="1994121" y="2939000"/>
            <a:ext cx="2530677" cy="2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35192A2-E0FE-F6FB-C9C1-C4AA55F635C8}"/>
              </a:ext>
            </a:extLst>
          </p:cNvPr>
          <p:cNvCxnSpPr>
            <a:cxnSpLocks/>
          </p:cNvCxnSpPr>
          <p:nvPr/>
        </p:nvCxnSpPr>
        <p:spPr>
          <a:xfrm flipH="1" flipV="1">
            <a:off x="6141097" y="3261127"/>
            <a:ext cx="2207143" cy="1195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E974EC-B21B-C049-110F-D91E56A518B8}"/>
              </a:ext>
            </a:extLst>
          </p:cNvPr>
          <p:cNvCxnSpPr>
            <a:cxnSpLocks/>
          </p:cNvCxnSpPr>
          <p:nvPr/>
        </p:nvCxnSpPr>
        <p:spPr>
          <a:xfrm flipV="1">
            <a:off x="3531427" y="3254119"/>
            <a:ext cx="2479224" cy="85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40626901-9123-9656-8D17-775CB3D8B4BE}"/>
              </a:ext>
            </a:extLst>
          </p:cNvPr>
          <p:cNvSpPr/>
          <p:nvPr/>
        </p:nvSpPr>
        <p:spPr>
          <a:xfrm>
            <a:off x="4370318" y="83457"/>
            <a:ext cx="2874350" cy="15673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Strategic Goals for EpiTech Development</a:t>
            </a:r>
            <a:endParaRPr lang="en-US" dirty="0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709308E-95E1-8958-D81E-03BCF7A9B409}"/>
              </a:ext>
            </a:extLst>
          </p:cNvPr>
          <p:cNvCxnSpPr>
            <a:cxnSpLocks/>
            <a:stCxn id="11" idx="5"/>
            <a:endCxn id="3" idx="1"/>
          </p:cNvCxnSpPr>
          <p:nvPr/>
        </p:nvCxnSpPr>
        <p:spPr>
          <a:xfrm>
            <a:off x="2940836" y="1397678"/>
            <a:ext cx="1583962" cy="1388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5C3C180-1D24-B112-82E9-A4B6AB806F3B}"/>
              </a:ext>
            </a:extLst>
          </p:cNvPr>
          <p:cNvCxnSpPr>
            <a:cxnSpLocks/>
            <a:stCxn id="145" idx="4"/>
            <a:endCxn id="3" idx="0"/>
          </p:cNvCxnSpPr>
          <p:nvPr/>
        </p:nvCxnSpPr>
        <p:spPr>
          <a:xfrm>
            <a:off x="5807493" y="1650840"/>
            <a:ext cx="92858" cy="667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57315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w to write a professional thank you email - Quora">
            <a:extLst>
              <a:ext uri="{FF2B5EF4-FFF2-40B4-BE49-F238E27FC236}">
                <a16:creationId xmlns:a16="http://schemas.microsoft.com/office/drawing/2014/main" id="{06816080-3898-E6EB-F63A-18B1C013E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13" y="1202076"/>
            <a:ext cx="8558373" cy="405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726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CDA74-2637-A5B5-6253-6D6ED99E5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59" y="269238"/>
            <a:ext cx="7850006" cy="54702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OBJECTIVES:</a:t>
            </a:r>
          </a:p>
          <a:p>
            <a:r>
              <a:rPr lang="en-IN" dirty="0"/>
              <a:t>Create a device that can be implanted to monitor brain activity continuously.</a:t>
            </a:r>
          </a:p>
          <a:p>
            <a:r>
              <a:rPr lang="en-IN" dirty="0"/>
              <a:t>Incorporate machine learning within the device to detect seizures as they happen.</a:t>
            </a:r>
          </a:p>
          <a:p>
            <a:r>
              <a:rPr lang="en-IN" dirty="0"/>
              <a:t>To test notification systems that alert caregivers and medical professionals during seizures.</a:t>
            </a:r>
          </a:p>
          <a:p>
            <a:r>
              <a:rPr lang="en-IN" dirty="0"/>
              <a:t>To ensure the security of the implanted device in the long-term.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Project Sponsor: </a:t>
            </a:r>
            <a:r>
              <a:rPr lang="en-IN" dirty="0" err="1"/>
              <a:t>Zeyana</a:t>
            </a:r>
            <a:r>
              <a:rPr lang="en-IN" dirty="0"/>
              <a:t> Hamid</a:t>
            </a:r>
          </a:p>
          <a:p>
            <a:pPr marL="0" indent="0">
              <a:buNone/>
            </a:pPr>
            <a:r>
              <a:rPr lang="en-IN" dirty="0"/>
              <a:t>Stakeholders: IU Health</a:t>
            </a:r>
          </a:p>
          <a:p>
            <a:pPr marL="0" indent="0">
              <a:buNone/>
            </a:pPr>
            <a:r>
              <a:rPr lang="en-IN" dirty="0"/>
              <a:t>Time Frame: 02/02/2024-04/30/2024</a:t>
            </a: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2D4FF-4390-7F85-CBDB-F88AC3F7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816" y="122466"/>
            <a:ext cx="2996292" cy="2177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564D6-32BF-880E-0E68-C103C88D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22" y="3429000"/>
            <a:ext cx="4849586" cy="24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AE26E-686F-B6A5-D75C-1B39183CC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73" y="124080"/>
            <a:ext cx="4034821" cy="4199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C985D-BB0E-35E9-4963-8249C8C0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41" y="169067"/>
            <a:ext cx="4034821" cy="4231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38236-3954-B5D1-D5C5-F25BB4B7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419" y="245438"/>
            <a:ext cx="5882878" cy="4078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A78F7-9170-4810-04B6-5CFEC1E70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582" y="3810399"/>
            <a:ext cx="5681964" cy="3200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21B81E-2C4A-14DE-8F98-D16090E6A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10" y="4684162"/>
            <a:ext cx="3274384" cy="20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diagram of a project management&#10;&#10;Description automatically generated">
            <a:extLst>
              <a:ext uri="{FF2B5EF4-FFF2-40B4-BE49-F238E27FC236}">
                <a16:creationId xmlns:a16="http://schemas.microsoft.com/office/drawing/2014/main" id="{F03F612C-B55B-21BB-FC22-B68715F4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8" y="1571945"/>
            <a:ext cx="8047697" cy="40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9B41DA-269C-AFB8-42CA-02B27A12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709" y="109965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1CB769-AF8E-7458-D462-3B27BCCB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158"/>
            <a:ext cx="5410151" cy="564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CE0F8-A500-F221-1DFA-80A5548D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771" y="10276"/>
            <a:ext cx="6654228" cy="6765532"/>
          </a:xfrm>
          <a:prstGeom prst="rect">
            <a:avLst/>
          </a:prstGeom>
        </p:spPr>
      </p:pic>
      <p:pic>
        <p:nvPicPr>
          <p:cNvPr id="2054" name="Picture 6" descr="Royalty-free task photos free download | Pxfuel">
            <a:extLst>
              <a:ext uri="{FF2B5EF4-FFF2-40B4-BE49-F238E27FC236}">
                <a16:creationId xmlns:a16="http://schemas.microsoft.com/office/drawing/2014/main" id="{84321D97-B42A-FA0E-D569-6A161534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276"/>
            <a:ext cx="3335528" cy="11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2B44-3DA5-C4FB-00EF-4BF03F45B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38" y="102742"/>
            <a:ext cx="12048161" cy="664737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WORK BREAKDOWN STRUCTURE: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290B5-EC86-0EAA-306A-F2DF4CA49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21" y="631367"/>
            <a:ext cx="8883721" cy="6118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689D1-BB15-AF3C-60D6-DCE7FCBA3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18" y="688026"/>
            <a:ext cx="2034283" cy="1341120"/>
          </a:xfrm>
          <a:prstGeom prst="rect">
            <a:avLst/>
          </a:prstGeom>
        </p:spPr>
      </p:pic>
      <p:pic>
        <p:nvPicPr>
          <p:cNvPr id="1026" name="Picture 2" descr="A diagram of a swot analysis&#10;&#10;Description automatically generated">
            <a:extLst>
              <a:ext uri="{FF2B5EF4-FFF2-40B4-BE49-F238E27FC236}">
                <a16:creationId xmlns:a16="http://schemas.microsoft.com/office/drawing/2014/main" id="{3252325A-44C6-EF5F-C9E6-EB29C23A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2" y="2908550"/>
            <a:ext cx="1991259" cy="199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802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Content Placeholder 50">
            <a:extLst>
              <a:ext uri="{FF2B5EF4-FFF2-40B4-BE49-F238E27FC236}">
                <a16:creationId xmlns:a16="http://schemas.microsoft.com/office/drawing/2014/main" id="{2E991D5A-3B14-6AB2-C467-44E4C825E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433" y="268380"/>
            <a:ext cx="8571940" cy="287551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39A4958-C3C2-6E9B-7EBC-559B87B5D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6" y="3246634"/>
            <a:ext cx="8341091" cy="34815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6BB705A-356B-9363-4429-C5C966D0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6" y="268380"/>
            <a:ext cx="2628900" cy="17430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20FCA5A-EB11-37A7-383E-C64521D67039}"/>
              </a:ext>
            </a:extLst>
          </p:cNvPr>
          <p:cNvSpPr txBox="1"/>
          <p:nvPr/>
        </p:nvSpPr>
        <p:spPr>
          <a:xfrm>
            <a:off x="8778949" y="4069036"/>
            <a:ext cx="3051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ESTIMATED COSTS: $170,000</a:t>
            </a:r>
            <a:br>
              <a:rPr lang="en-IN" dirty="0"/>
            </a:br>
            <a:r>
              <a:rPr lang="en-IN" dirty="0"/>
              <a:t>ACTUAL COSTS:</a:t>
            </a:r>
          </a:p>
          <a:p>
            <a:pPr marL="0" indent="0">
              <a:buNone/>
            </a:pPr>
            <a:r>
              <a:rPr lang="en-IN" dirty="0"/>
              <a:t> $150,000</a:t>
            </a:r>
          </a:p>
        </p:txBody>
      </p:sp>
    </p:spTree>
    <p:extLst>
      <p:ext uri="{BB962C8B-B14F-4D97-AF65-F5344CB8AC3E}">
        <p14:creationId xmlns:p14="http://schemas.microsoft.com/office/powerpoint/2010/main" val="95683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DB5E3-F995-BA57-AA13-F2CDEC2B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3" y="134848"/>
            <a:ext cx="10271051" cy="6588304"/>
          </a:xfrm>
        </p:spPr>
      </p:pic>
    </p:spTree>
    <p:extLst>
      <p:ext uri="{BB962C8B-B14F-4D97-AF65-F5344CB8AC3E}">
        <p14:creationId xmlns:p14="http://schemas.microsoft.com/office/powerpoint/2010/main" val="314321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1BF-21CC-00E4-5163-63B0E7E6B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467" y="390418"/>
            <a:ext cx="9291215" cy="5065653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647D5-0670-3C86-D610-494B3778C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6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7341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617</TotalTime>
  <Words>204</Words>
  <Application>Microsoft Macintosh PowerPoint</Application>
  <PresentationFormat>Widescreen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Rockwell</vt:lpstr>
      <vt:lpstr>Times New Roman</vt:lpstr>
      <vt:lpstr>Gallery</vt:lpstr>
      <vt:lpstr>EpiTech: Developing Epilepsy Care with Implantable device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EpiTech: Developing Epilepsy Care with Implantable device</dc:title>
  <dc:creator>Likhitha Kantipudi</dc:creator>
  <cp:lastModifiedBy>Khan, Mariam</cp:lastModifiedBy>
  <cp:revision>8</cp:revision>
  <dcterms:created xsi:type="dcterms:W3CDTF">2024-04-21T14:32:03Z</dcterms:created>
  <dcterms:modified xsi:type="dcterms:W3CDTF">2024-04-22T21:25:46Z</dcterms:modified>
</cp:coreProperties>
</file>